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82" r:id="rId2"/>
    <p:sldId id="256" r:id="rId3"/>
    <p:sldId id="267" r:id="rId4"/>
    <p:sldId id="268" r:id="rId5"/>
    <p:sldId id="270" r:id="rId6"/>
    <p:sldId id="276" r:id="rId7"/>
    <p:sldId id="269" r:id="rId8"/>
    <p:sldId id="279" r:id="rId9"/>
    <p:sldId id="280" r:id="rId10"/>
    <p:sldId id="281" r:id="rId11"/>
    <p:sldId id="273" r:id="rId12"/>
    <p:sldId id="292" r:id="rId13"/>
    <p:sldId id="299" r:id="rId14"/>
    <p:sldId id="295" r:id="rId15"/>
    <p:sldId id="296" r:id="rId16"/>
    <p:sldId id="293" r:id="rId17"/>
    <p:sldId id="274" r:id="rId18"/>
    <p:sldId id="275" r:id="rId19"/>
    <p:sldId id="283" r:id="rId2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76"/>
            <p14:sldId id="269"/>
            <p14:sldId id="279"/>
            <p14:sldId id="280"/>
            <p14:sldId id="281"/>
            <p14:sldId id="273"/>
            <p14:sldId id="292"/>
            <p14:sldId id="299"/>
            <p14:sldId id="295"/>
            <p14:sldId id="296"/>
            <p14:sldId id="293"/>
            <p14:sldId id="274"/>
            <p14:sldId id="275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2890" autoAdjust="0"/>
  </p:normalViewPr>
  <p:slideViewPr>
    <p:cSldViewPr snapToGrid="0" showGuides="1">
      <p:cViewPr>
        <p:scale>
          <a:sx n="75" d="100"/>
          <a:sy n="75" d="100"/>
        </p:scale>
        <p:origin x="1974" y="6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디어블로</a:t>
            </a:r>
            <a:r>
              <a:rPr lang="ko-KR" altLang="en-US" dirty="0"/>
              <a:t> 하드코어 모드로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던그리드</a:t>
            </a:r>
            <a:endParaRPr lang="en-US" altLang="ko-KR" dirty="0"/>
          </a:p>
          <a:p>
            <a:r>
              <a:rPr lang="ko-KR" altLang="en-US" dirty="0" err="1"/>
              <a:t>다키스트</a:t>
            </a:r>
            <a:r>
              <a:rPr lang="ko-KR" altLang="en-US" dirty="0"/>
              <a:t> 던전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극복을 통한 성취감은 극복해야하는 대상이 크면 클 수록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죽음은 이점에 집중한다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824865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12.12(12)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BFD4C-EB21-4D71-A213-D7C2E1F492EB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(Don’t Starve_’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게임의 이름 처럼 캐릭터의 상태를 관리하며 생존해야 하는 게임이다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공복도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정신력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체력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E556B6-CB01-495E-91DB-EEA73374B90E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1ACD6-DF31-401C-9606-1000070DCAC9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/>
        </p:nvGraphicFramePr>
        <p:xfrm>
          <a:off x="479484" y="1423781"/>
          <a:ext cx="11233032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만복도 개념이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시간동안 식사하지 않으면 데미지를 받아 결국 죽게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던전의 한 곳에 머물러 레벨을 올리는 행위를 방지한다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주기적으로 식량을 충당하기 위해 끊임없이 탐험하며 이동해야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게임에서는 만복도의 개념을 다양하게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대표적으로 관리해야 하는 자원으로 체력과 자원이 있으며 무기 내구도 또한 관리해야 하는 자원에 속한다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요소와 함께 시너지를 발휘해 새로운 방을 탐험하는 것으로 좋은 효과를 얻을 것이라는 기대심을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24A9BF-8C6D-443E-B35F-769D730D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7963" r="25105" b="23889"/>
          <a:stretch/>
        </p:blipFill>
        <p:spPr>
          <a:xfrm>
            <a:off x="648997" y="3781826"/>
            <a:ext cx="3429639" cy="18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6" y="1095081"/>
            <a:ext cx="4030152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296548" y="2992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377296" y="56993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96" y="3833991"/>
            <a:ext cx="4030152" cy="2266961"/>
          </a:xfrm>
          <a:prstGeom prst="rect">
            <a:avLst/>
          </a:prstGeom>
        </p:spPr>
      </p:pic>
      <p:pic>
        <p:nvPicPr>
          <p:cNvPr id="6" name="Picture 2" descr="로그라이크 모바일에 대한 이미지 검색결과">
            <a:extLst>
              <a:ext uri="{FF2B5EF4-FFF2-40B4-BE49-F238E27FC236}">
                <a16:creationId xmlns:a16="http://schemas.microsoft.com/office/drawing/2014/main" id="{4601D456-649D-44ED-AFC9-D9D95BE5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3833991"/>
            <a:ext cx="4030607" cy="22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405DD6-3C85-47B6-9C6A-1BDF9C29D4B5}"/>
              </a:ext>
            </a:extLst>
          </p:cNvPr>
          <p:cNvSpPr txBox="1"/>
          <p:nvPr/>
        </p:nvSpPr>
        <p:spPr>
          <a:xfrm>
            <a:off x="4638224" y="56993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소울 나이트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7429"/>
            <a:ext cx="5554384" cy="13506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60568"/>
            <a:ext cx="5554384" cy="15314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541205"/>
            <a:ext cx="5557876" cy="182978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캐릭터가 사망했을 때 경험치를 잃게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목표에 도달하기 위해 투자해야 하는 시간이 증가한다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죽음이라는 페널티를 세이브 포인트를 활용함으로 일부 개선했다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세이브 포인트 덕분에 캐릭터의 부활 이후 문제점을 개선하기 위한 노력을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A16515-4FB8-438E-9ED0-4F0C0ED54BAC}"/>
              </a:ext>
            </a:extLst>
          </p:cNvPr>
          <p:cNvGrpSpPr/>
          <p:nvPr/>
        </p:nvGrpSpPr>
        <p:grpSpPr>
          <a:xfrm>
            <a:off x="2142680" y="3544954"/>
            <a:ext cx="1568970" cy="1373076"/>
            <a:chOff x="4832408" y="1080977"/>
            <a:chExt cx="2581348" cy="5946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4B29E0-8340-4032-BBED-7A67410C6DF0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390701-62FF-4277-981E-B6121EF4D8C5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69E25-2A94-416E-AE32-C6D8DFD6D446}"/>
              </a:ext>
            </a:extLst>
          </p:cNvPr>
          <p:cNvGrpSpPr/>
          <p:nvPr/>
        </p:nvGrpSpPr>
        <p:grpSpPr>
          <a:xfrm>
            <a:off x="4003147" y="3542678"/>
            <a:ext cx="1568970" cy="1373076"/>
            <a:chOff x="4832408" y="1080977"/>
            <a:chExt cx="2581348" cy="5946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C97EBA5-C02E-4CE8-B8AD-4AD0BD088075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4D2FC-3A1C-40FA-8EE7-2BF65B451A88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519452" y="3967739"/>
            <a:ext cx="625770" cy="5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C838F-76CC-49CE-A0F9-F326C0905052}"/>
              </a:ext>
            </a:extLst>
          </p:cNvPr>
          <p:cNvGrpSpPr/>
          <p:nvPr/>
        </p:nvGrpSpPr>
        <p:grpSpPr>
          <a:xfrm>
            <a:off x="2142679" y="5097032"/>
            <a:ext cx="1590183" cy="1301690"/>
            <a:chOff x="4832408" y="1080977"/>
            <a:chExt cx="2581348" cy="5946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C178748-6ED0-4B74-A3EC-5A5B9C0067AF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67F977-0A64-4598-BECC-05D560296544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49F95-9E38-48EA-B0E3-DC74E73FB700}"/>
              </a:ext>
            </a:extLst>
          </p:cNvPr>
          <p:cNvGrpSpPr/>
          <p:nvPr/>
        </p:nvGrpSpPr>
        <p:grpSpPr>
          <a:xfrm>
            <a:off x="4003146" y="5094756"/>
            <a:ext cx="1590183" cy="1301690"/>
            <a:chOff x="4832408" y="1080977"/>
            <a:chExt cx="2581348" cy="59463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104835-2ACE-4AC5-BF16-E8629E9256A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255C0-F169-4137-B780-C18E214F616E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06" y="5496494"/>
            <a:ext cx="645650" cy="6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58" y="5492873"/>
            <a:ext cx="678960" cy="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B26FBA-E89A-4FD5-B35C-A7374B4A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2506193" y="3900981"/>
            <a:ext cx="855980" cy="7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84464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066512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5554385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0A20-5890-4B17-A53B-BF347FD59B98}"/>
              </a:ext>
            </a:extLst>
          </p:cNvPr>
          <p:cNvSpPr txBox="1"/>
          <p:nvPr/>
        </p:nvSpPr>
        <p:spPr>
          <a:xfrm>
            <a:off x="4903824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A8FA-C22A-46A4-9558-C9E5CF5514F7}"/>
              </a:ext>
            </a:extLst>
          </p:cNvPr>
          <p:cNvSpPr txBox="1"/>
          <p:nvPr/>
        </p:nvSpPr>
        <p:spPr>
          <a:xfrm>
            <a:off x="1183909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2543691" y="467622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445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472624" y="6174324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8189" y="6179604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1C345A6-8EDF-4DA7-90AD-DD4EA3059C05}"/>
              </a:ext>
            </a:extLst>
          </p:cNvPr>
          <p:cNvSpPr/>
          <p:nvPr/>
        </p:nvSpPr>
        <p:spPr>
          <a:xfrm rot="5400000">
            <a:off x="3553868" y="4845267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9760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58494" y="61576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414613-C7CC-4E70-A436-1F065C2F4399}"/>
              </a:ext>
            </a:extLst>
          </p:cNvPr>
          <p:cNvGrpSpPr/>
          <p:nvPr/>
        </p:nvGrpSpPr>
        <p:grpSpPr>
          <a:xfrm>
            <a:off x="767797" y="1888597"/>
            <a:ext cx="4884451" cy="1308492"/>
            <a:chOff x="860204" y="1823280"/>
            <a:chExt cx="4884451" cy="13084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4C0ACB-95A4-4878-8AEB-9A4CFF4D5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40" y="1916917"/>
              <a:ext cx="1121219" cy="112121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245458-7CC2-426A-AAA0-FCCD40A71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601" y="1962499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124E41-1643-4BB6-A788-25745244481E}"/>
                </a:ext>
              </a:extLst>
            </p:cNvPr>
            <p:cNvSpPr/>
            <p:nvPr/>
          </p:nvSpPr>
          <p:spPr>
            <a:xfrm>
              <a:off x="3984076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FCC3ED6-CBEE-4E12-B35D-D8F359B57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04" y="1823280"/>
              <a:ext cx="1308492" cy="1308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297C1368-81E1-460A-87F8-C208EA2220E4}"/>
                </a:ext>
              </a:extLst>
            </p:cNvPr>
            <p:cNvSpPr/>
            <p:nvPr/>
          </p:nvSpPr>
          <p:spPr>
            <a:xfrm rot="10800000">
              <a:off x="2150513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292531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94F159-AD49-47C9-B2FA-D459942B1903}"/>
              </a:ext>
            </a:extLst>
          </p:cNvPr>
          <p:cNvGrpSpPr/>
          <p:nvPr/>
        </p:nvGrpSpPr>
        <p:grpSpPr>
          <a:xfrm>
            <a:off x="6495156" y="3754543"/>
            <a:ext cx="4839154" cy="2206658"/>
            <a:chOff x="-5839276" y="93006"/>
            <a:chExt cx="4839154" cy="2206658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7C0509C-2130-4355-8A2A-602E41A49E1B}"/>
                </a:ext>
              </a:extLst>
            </p:cNvPr>
            <p:cNvGrpSpPr/>
            <p:nvPr/>
          </p:nvGrpSpPr>
          <p:grpSpPr>
            <a:xfrm>
              <a:off x="-5839276" y="1185562"/>
              <a:ext cx="4567897" cy="1114102"/>
              <a:chOff x="787148" y="2125411"/>
              <a:chExt cx="4567897" cy="1114102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399AF3A-14F0-435B-B0AC-BA2A1CF7C6D3}"/>
                  </a:ext>
                </a:extLst>
              </p:cNvPr>
              <p:cNvGrpSpPr/>
              <p:nvPr/>
            </p:nvGrpSpPr>
            <p:grpSpPr>
              <a:xfrm>
                <a:off x="787148" y="2125411"/>
                <a:ext cx="4567897" cy="1114102"/>
                <a:chOff x="787148" y="2125411"/>
                <a:chExt cx="4567897" cy="1114102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3DAF83D6-D924-483D-8EEA-B52BA701A56E}"/>
                    </a:ext>
                  </a:extLst>
                </p:cNvPr>
                <p:cNvGrpSpPr/>
                <p:nvPr/>
              </p:nvGrpSpPr>
              <p:grpSpPr>
                <a:xfrm>
                  <a:off x="787148" y="2125411"/>
                  <a:ext cx="4567897" cy="1114102"/>
                  <a:chOff x="-5945847" y="535666"/>
                  <a:chExt cx="4567897" cy="1114102"/>
                </a:xfrm>
              </p:grpSpPr>
              <p:pic>
                <p:nvPicPr>
                  <p:cNvPr id="93" name="Picture 2">
                    <a:extLst>
                      <a:ext uri="{FF2B5EF4-FFF2-40B4-BE49-F238E27FC236}">
                        <a16:creationId xmlns:a16="http://schemas.microsoft.com/office/drawing/2014/main" id="{69B85F4E-624C-48F5-84C2-EB7CA0A0FD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99" t="9639" r="22001" b="9361"/>
                  <a:stretch/>
                </p:blipFill>
                <p:spPr bwMode="auto">
                  <a:xfrm>
                    <a:off x="-4829965" y="541564"/>
                    <a:ext cx="317970" cy="459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">
                    <a:extLst>
                      <a:ext uri="{FF2B5EF4-FFF2-40B4-BE49-F238E27FC236}">
                        <a16:creationId xmlns:a16="http://schemas.microsoft.com/office/drawing/2014/main" id="{A729A86E-C77E-475F-B0AC-9BD6209EB4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99" t="9639" r="22001" b="9361"/>
                  <a:stretch/>
                </p:blipFill>
                <p:spPr bwMode="auto">
                  <a:xfrm>
                    <a:off x="-3565274" y="541564"/>
                    <a:ext cx="317970" cy="459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그림 94">
                    <a:extLst>
                      <a:ext uri="{FF2B5EF4-FFF2-40B4-BE49-F238E27FC236}">
                        <a16:creationId xmlns:a16="http://schemas.microsoft.com/office/drawing/2014/main" id="{B6691368-F35F-480C-AAB0-AA417EE83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280" t="8476" r="19006" b="12801"/>
                  <a:stretch/>
                </p:blipFill>
                <p:spPr>
                  <a:xfrm>
                    <a:off x="-2300583" y="535666"/>
                    <a:ext cx="372239" cy="459922"/>
                  </a:xfrm>
                  <a:prstGeom prst="rect">
                    <a:avLst/>
                  </a:prstGeom>
                </p:spPr>
              </p:pic>
              <p:cxnSp>
                <p:nvCxnSpPr>
                  <p:cNvPr id="96" name="직선 화살표 연결선 95">
                    <a:extLst>
                      <a:ext uri="{FF2B5EF4-FFF2-40B4-BE49-F238E27FC236}">
                        <a16:creationId xmlns:a16="http://schemas.microsoft.com/office/drawing/2014/main" id="{49C8852E-4407-4B55-B9A0-3344E414FE68}"/>
                      </a:ext>
                    </a:extLst>
                  </p:cNvPr>
                  <p:cNvCxnSpPr/>
                  <p:nvPr/>
                </p:nvCxnSpPr>
                <p:spPr>
                  <a:xfrm>
                    <a:off x="-5784850" y="995588"/>
                    <a:ext cx="4406900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7" name="Picture 2">
                    <a:extLst>
                      <a:ext uri="{FF2B5EF4-FFF2-40B4-BE49-F238E27FC236}">
                        <a16:creationId xmlns:a16="http://schemas.microsoft.com/office/drawing/2014/main" id="{9AAC78AD-042F-4526-8D94-70330D671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99" t="9639" r="22001" b="9361"/>
                  <a:stretch/>
                </p:blipFill>
                <p:spPr bwMode="auto">
                  <a:xfrm>
                    <a:off x="-5945847" y="541564"/>
                    <a:ext cx="317970" cy="459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2">
                    <a:extLst>
                      <a:ext uri="{FF2B5EF4-FFF2-40B4-BE49-F238E27FC236}">
                        <a16:creationId xmlns:a16="http://schemas.microsoft.com/office/drawing/2014/main" id="{F89AA806-0886-473D-BA12-995CF47030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999" t="9639" r="22001" b="9361"/>
                  <a:stretch/>
                </p:blipFill>
                <p:spPr bwMode="auto">
                  <a:xfrm>
                    <a:off x="-3565274" y="1189846"/>
                    <a:ext cx="317970" cy="459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92" name="그림 91">
                  <a:extLst>
                    <a:ext uri="{FF2B5EF4-FFF2-40B4-BE49-F238E27FC236}">
                      <a16:creationId xmlns:a16="http://schemas.microsoft.com/office/drawing/2014/main" id="{E23C3B28-EC4E-4CAC-A951-72311665A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280" t="8476" r="19006" b="12801"/>
                <a:stretch/>
              </p:blipFill>
              <p:spPr>
                <a:xfrm>
                  <a:off x="4432412" y="2779591"/>
                  <a:ext cx="372239" cy="459922"/>
                </a:xfrm>
                <a:prstGeom prst="rect">
                  <a:avLst/>
                </a:prstGeom>
              </p:spPr>
            </p:pic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C468431-5466-492E-A302-3AE9949B148A}"/>
                  </a:ext>
                </a:extLst>
              </p:cNvPr>
              <p:cNvSpPr txBox="1"/>
              <p:nvPr/>
            </p:nvSpPr>
            <p:spPr>
              <a:xfrm>
                <a:off x="3390595" y="2991042"/>
                <a:ext cx="9829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세이브 포인트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8DBA526-CF22-4694-A70D-F99DCEB5E377}"/>
                  </a:ext>
                </a:extLst>
              </p:cNvPr>
              <p:cNvSpPr txBox="1"/>
              <p:nvPr/>
            </p:nvSpPr>
            <p:spPr>
              <a:xfrm>
                <a:off x="4742560" y="299104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죽음</a:t>
                </a:r>
              </a:p>
            </p:txBody>
          </p:sp>
        </p:grp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2CBC21D9-7ECA-4872-B8A4-63E4FED3C7C0}"/>
                </a:ext>
              </a:extLst>
            </p:cNvPr>
            <p:cNvSpPr/>
            <p:nvPr/>
          </p:nvSpPr>
          <p:spPr>
            <a:xfrm>
              <a:off x="-3619033" y="93006"/>
              <a:ext cx="638629" cy="99719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재시작 위치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D453CC9-CBCF-446C-A2A9-AC1BA0994436}"/>
                </a:ext>
              </a:extLst>
            </p:cNvPr>
            <p:cNvSpPr/>
            <p:nvPr/>
          </p:nvSpPr>
          <p:spPr>
            <a:xfrm>
              <a:off x="-3140733" y="1185562"/>
              <a:ext cx="946720" cy="686351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0173A6D-CCE0-4D7E-A9ED-B50AD2D11018}"/>
                </a:ext>
              </a:extLst>
            </p:cNvPr>
            <p:cNvCxnSpPr>
              <a:cxnSpLocks/>
              <a:stCxn id="15" idx="0"/>
              <a:endCxn id="18" idx="1"/>
            </p:cNvCxnSpPr>
            <p:nvPr/>
          </p:nvCxnSpPr>
          <p:spPr>
            <a:xfrm rot="5400000" flipH="1" flipV="1">
              <a:off x="-2648112" y="863911"/>
              <a:ext cx="302390" cy="340913"/>
            </a:xfrm>
            <a:prstGeom prst="bentConnector2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74993E-2A9E-4CCC-A90E-3909C43787B2}"/>
                </a:ext>
              </a:extLst>
            </p:cNvPr>
            <p:cNvSpPr txBox="1"/>
            <p:nvPr/>
          </p:nvSpPr>
          <p:spPr>
            <a:xfrm>
              <a:off x="-2326460" y="760061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328515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77537" y="4326494"/>
            <a:ext cx="5557876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1959931"/>
            <a:ext cx="5554385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950630"/>
            <a:ext cx="5557876" cy="22878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영속적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세이브 </a:t>
            </a:r>
            <a:r>
              <a:rPr lang="ko-KR" altLang="en-US" sz="1000" dirty="0" err="1">
                <a:solidFill>
                  <a:schemeClr val="tx1"/>
                </a:solidFill>
              </a:rPr>
              <a:t>포이트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없으며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죽으면 캐릭터의 정보와 플레이 기록이 모두 사라진다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시간을 투자해 성장 </a:t>
            </a:r>
            <a:r>
              <a:rPr lang="en-US" altLang="ko-KR" sz="1000" dirty="0">
                <a:solidFill>
                  <a:schemeClr val="tx1"/>
                </a:solidFill>
              </a:rPr>
              <a:t>/ </a:t>
            </a:r>
            <a:r>
              <a:rPr lang="ko-KR" altLang="en-US" sz="1000" dirty="0">
                <a:solidFill>
                  <a:schemeClr val="tx1"/>
                </a:solidFill>
              </a:rPr>
              <a:t>생존 시켜야 하는 캐릭터가 부활할 수 없다는 큰 특징 때문에 차별화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 이후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수준의 도전 과제를 해결하는 과정을 되풀이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죽음의 페널티가 크다고 생각하는 까닭은 성장을 위해 들였던 시간과 노력이 초기화 되는 상실감과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과정을 반복적으로 플레이 해야 하는 지루함이 있기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053227" y="2670815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636376" y="2670815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483627" y="2626816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734109" y="2111540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008112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272803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537494" y="3396186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053227" y="3856108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92230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202992" y="2722154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2859441" y="2308792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272803" y="2174878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614528" y="3285529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  <a:endCxn id="35" idx="1"/>
          </p:cNvCxnSpPr>
          <p:nvPr/>
        </p:nvCxnSpPr>
        <p:spPr>
          <a:xfrm rot="16200000" flipH="1">
            <a:off x="4207527" y="3852241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413502" y="393510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227D1F-88DA-4069-B306-231CCE144AF1}"/>
              </a:ext>
            </a:extLst>
          </p:cNvPr>
          <p:cNvGrpSpPr/>
          <p:nvPr/>
        </p:nvGrpSpPr>
        <p:grpSpPr>
          <a:xfrm>
            <a:off x="681790" y="4533540"/>
            <a:ext cx="4867778" cy="1678221"/>
            <a:chOff x="681790" y="4533540"/>
            <a:chExt cx="4867778" cy="167822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4E0EB1-B0E1-46E5-BA4C-FACE217735B9}"/>
                </a:ext>
              </a:extLst>
            </p:cNvPr>
            <p:cNvGrpSpPr/>
            <p:nvPr/>
          </p:nvGrpSpPr>
          <p:grpSpPr>
            <a:xfrm>
              <a:off x="681790" y="4604764"/>
              <a:ext cx="4867778" cy="1351564"/>
              <a:chOff x="493531" y="4416930"/>
              <a:chExt cx="4867778" cy="135156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272ED51-9D51-4A3E-8409-CCAAE6336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31" y="450468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1/2 액자 16">
                <a:extLst>
                  <a:ext uri="{FF2B5EF4-FFF2-40B4-BE49-F238E27FC236}">
                    <a16:creationId xmlns:a16="http://schemas.microsoft.com/office/drawing/2014/main" id="{C376BEB5-5D5C-4030-B74D-89EE9F842912}"/>
                  </a:ext>
                </a:extLst>
              </p:cNvPr>
              <p:cNvSpPr/>
              <p:nvPr/>
            </p:nvSpPr>
            <p:spPr>
              <a:xfrm rot="8100000">
                <a:off x="2656570" y="4573664"/>
                <a:ext cx="807904" cy="807902"/>
              </a:xfrm>
              <a:prstGeom prst="halfFrame">
                <a:avLst>
                  <a:gd name="adj1" fmla="val 20464"/>
                  <a:gd name="adj2" fmla="val 20464"/>
                </a:avLst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ED5E1BD-2DB6-45E7-8C18-CB4BCC588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7738" y="4416930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2B2A782-D76A-4483-8617-33EA7BA17E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3577" y="495946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2713C8ED-183F-4516-85D3-F1A4CEAB4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8273" y="4513276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0FDE55C2-9464-43E1-9FAC-2AD8D12B18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16" y="4480673"/>
                <a:ext cx="824393" cy="824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4977ED-0685-434B-9D4A-147936814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793" y="4533540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53F1A9-7CF9-42EE-83F1-8B1CBDCC7BF7}"/>
                </a:ext>
              </a:extLst>
            </p:cNvPr>
            <p:cNvSpPr txBox="1"/>
            <p:nvPr/>
          </p:nvSpPr>
          <p:spPr>
            <a:xfrm>
              <a:off x="1258976" y="5842429"/>
              <a:ext cx="1346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ROGUE-LIKE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53777D-9D25-442B-AB36-51E25A764D61}"/>
                </a:ext>
              </a:extLst>
            </p:cNvPr>
            <p:cNvSpPr txBox="1"/>
            <p:nvPr/>
          </p:nvSpPr>
          <p:spPr>
            <a:xfrm>
              <a:off x="3820055" y="5842429"/>
              <a:ext cx="1615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OTHER-GAMES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580CD7-2727-4E41-AA08-3BFFC5F65D32}"/>
              </a:ext>
            </a:extLst>
          </p:cNvPr>
          <p:cNvGrpSpPr/>
          <p:nvPr/>
        </p:nvGrpSpPr>
        <p:grpSpPr>
          <a:xfrm>
            <a:off x="8810067" y="4451067"/>
            <a:ext cx="2708795" cy="1398420"/>
            <a:chOff x="8233156" y="4451067"/>
            <a:chExt cx="2708795" cy="1398420"/>
          </a:xfrm>
        </p:grpSpPr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BA9805B-515E-444F-995F-054767542F27}"/>
                </a:ext>
              </a:extLst>
            </p:cNvPr>
            <p:cNvSpPr/>
            <p:nvPr/>
          </p:nvSpPr>
          <p:spPr>
            <a:xfrm>
              <a:off x="8233156" y="4451067"/>
              <a:ext cx="2708795" cy="1331350"/>
            </a:xfrm>
            <a:prstGeom prst="wedgeRoundRectCallout">
              <a:avLst>
                <a:gd name="adj1" fmla="val -65137"/>
                <a:gd name="adj2" fmla="val -321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EA79E92-A7BF-4D78-A5C0-84EB702C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384" y="472175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214637E4-74CE-4240-AD2B-1423D0DC8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00" y="4634000"/>
              <a:ext cx="847971" cy="84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73DF83FC-F684-47A0-9C73-FA79959A4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65" y="5040458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6">
              <a:extLst>
                <a:ext uri="{FF2B5EF4-FFF2-40B4-BE49-F238E27FC236}">
                  <a16:creationId xmlns:a16="http://schemas.microsoft.com/office/drawing/2014/main" id="{F66CEA13-F51E-4A01-9EC0-E32C21BB4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897" y="4562777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27535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게임에서 세이브 포인트를 사용해 다양한 스토리와 상황을 경험할 수 있게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영속적 죽음은 잃는 것에 대한 페널티가 크다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때문에 선택을 무를 수 없다는 단점이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선택을 번복할 수 없어 매 선택의 순간에 신중함을 요구하게 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060EEE-E3CF-40FF-9E9C-365A70FCA4F0}"/>
              </a:ext>
            </a:extLst>
          </p:cNvPr>
          <p:cNvSpPr/>
          <p:nvPr/>
        </p:nvSpPr>
        <p:spPr>
          <a:xfrm>
            <a:off x="477537" y="1950630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354213-FD4C-4E1B-BBCC-B0CA353705F1}"/>
              </a:ext>
            </a:extLst>
          </p:cNvPr>
          <p:cNvGrpSpPr/>
          <p:nvPr/>
        </p:nvGrpSpPr>
        <p:grpSpPr>
          <a:xfrm>
            <a:off x="752049" y="4378340"/>
            <a:ext cx="5227713" cy="2037693"/>
            <a:chOff x="752049" y="2073182"/>
            <a:chExt cx="5227713" cy="2037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780B69-5F84-4A1C-87FD-3E549012D2DD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68937D-A56B-4C81-9EB4-02D5CB6519E3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18" name="Picture 14">
                <a:extLst>
                  <a:ext uri="{FF2B5EF4-FFF2-40B4-BE49-F238E27FC236}">
                    <a16:creationId xmlns:a16="http://schemas.microsoft.com/office/drawing/2014/main" id="{F637A292-F878-4A31-8038-57D6F6138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E3E08076-B9D3-4EDE-9300-53546205526F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9328DC2-2C08-4A69-BE6C-170E1B8BC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A7D37158-91C3-4976-9A66-8DD123D6B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44D0E5EB-0462-491F-8400-998711F911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6">
                <a:extLst>
                  <a:ext uri="{FF2B5EF4-FFF2-40B4-BE49-F238E27FC236}">
                    <a16:creationId xmlns:a16="http://schemas.microsoft.com/office/drawing/2014/main" id="{41435B13-D603-4C95-9C64-1400CCDB2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186FCB-8479-4E15-AD4D-DA90C08D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693117-38A0-421F-9C7F-BF8FEA102AB8}"/>
              </a:ext>
            </a:extLst>
          </p:cNvPr>
          <p:cNvGrpSpPr/>
          <p:nvPr/>
        </p:nvGrpSpPr>
        <p:grpSpPr>
          <a:xfrm>
            <a:off x="6504396" y="4362912"/>
            <a:ext cx="4849404" cy="2053121"/>
            <a:chOff x="6268940" y="4362912"/>
            <a:chExt cx="4849404" cy="20531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CC1AFA-4337-47AF-A1B2-FC82C41CC792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F60DA-C7FA-481A-AFE8-F1C410406AB0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893DA8-4574-48C5-9340-4228136E36C6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281C7985-EC45-4AB9-ACDA-202B5C224D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말풍선: 모서리가 둥근 사각형 29">
                  <a:extLst>
                    <a:ext uri="{FF2B5EF4-FFF2-40B4-BE49-F238E27FC236}">
                      <a16:creationId xmlns:a16="http://schemas.microsoft.com/office/drawing/2014/main" id="{5DC27902-B6EA-4A6D-B762-364AD4443853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91CD392F-B5A3-45FE-A0A2-1AF5CDADC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CB2F426E-4773-406A-88DA-B00E4386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D0D353B3-B070-4C86-9F57-C4892B2F08BA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5804-C2A2-44CF-AF38-A7A170D12AE5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6CAD11-0A61-4381-8625-72A9AC2F6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F216602-C636-4574-B323-FA1005DED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3B86A13-6825-41CF-8AA2-EC29D315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9939AAF-ACDD-4E3E-99A7-7C5C92E258A2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2F1F0A0-8443-44FF-8A89-502129921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47C67652-D4A2-4ED8-855A-039817B722CD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되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688CA-436B-42AD-ADB9-924FA5BAAF09}"/>
              </a:ext>
            </a:extLst>
          </p:cNvPr>
          <p:cNvSpPr txBox="1"/>
          <p:nvPr/>
        </p:nvSpPr>
        <p:spPr>
          <a:xfrm>
            <a:off x="1192446" y="3750279"/>
            <a:ext cx="412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포인트의 남용은 페널티의 경각심을 줄이기도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32767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대안적 세계관 구축을 위한 리플레이 과정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처음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죽음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끝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이라는 불안감과 생존만이 게임의 목적이라는 믿음에 죽음을 회피하고 도망치려는 선택적 플레이를 계속한다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반면 죽음을 받아들인 숙련된 플레이어의 경우 대안적인 플레이 방식을 찾게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리플레이를 통해 이전 플레이와는 다른 방식으로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향상된 지식을 통해 게임의 규칙을 더욱 잘 파악하게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향상된 숙련도를 통해 이전에 죽을 수 밖에 없었던 상황을 극복할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캐릭터의 성장치는 초기화 되지만 플레이어는 성장하며 위기를 능숙하게 모면하게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 덕에 이전과 다른 새로운 선택을 할 수 있게 되고 세계관에 더욱 몰입할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대안적 세계 구축을 위한 리플레이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60299"/>
            <a:ext cx="5557876" cy="205573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234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262945"/>
            <a:ext cx="5557876" cy="215308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1706D7-BB09-4EB0-942F-9DC868C9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55" y="2050220"/>
            <a:ext cx="1477452" cy="147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0EBD71-F211-4E63-9DA3-AB1EC319E957}"/>
              </a:ext>
            </a:extLst>
          </p:cNvPr>
          <p:cNvGrpSpPr/>
          <p:nvPr/>
        </p:nvGrpSpPr>
        <p:grpSpPr>
          <a:xfrm>
            <a:off x="1049255" y="4347478"/>
            <a:ext cx="1371399" cy="1508000"/>
            <a:chOff x="3479072" y="1953886"/>
            <a:chExt cx="1804302" cy="1984023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1985F8D-25DB-42A3-A110-F96B762B2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9" r="54562"/>
            <a:stretch/>
          </p:blipFill>
          <p:spPr bwMode="auto">
            <a:xfrm>
              <a:off x="3479072" y="2772228"/>
              <a:ext cx="865582" cy="116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EF43D66-24C1-4232-8476-EF43A8FBD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6" r="24086"/>
            <a:stretch/>
          </p:blipFill>
          <p:spPr bwMode="auto">
            <a:xfrm>
              <a:off x="4266337" y="1953886"/>
              <a:ext cx="1017037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396F9DA-7C91-4446-9A1A-E0EC0AF05DB2}"/>
              </a:ext>
            </a:extLst>
          </p:cNvPr>
          <p:cNvSpPr/>
          <p:nvPr/>
        </p:nvSpPr>
        <p:spPr>
          <a:xfrm>
            <a:off x="2858946" y="24227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C12A94-712C-446A-A615-9181F6BF3519}"/>
              </a:ext>
            </a:extLst>
          </p:cNvPr>
          <p:cNvSpPr/>
          <p:nvPr/>
        </p:nvSpPr>
        <p:spPr>
          <a:xfrm>
            <a:off x="2858946" y="47052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9EC680F-9119-4AEB-BF7E-CF7FA4E1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700" y="2050220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6A71EA5-AB0C-4A3F-8A76-3D15B198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5" y="4279953"/>
            <a:ext cx="1570895" cy="15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C3A1B-8046-4394-8DF9-03308A9EACC8}"/>
              </a:ext>
            </a:extLst>
          </p:cNvPr>
          <p:cNvSpPr txBox="1"/>
          <p:nvPr/>
        </p:nvSpPr>
        <p:spPr>
          <a:xfrm>
            <a:off x="470954" y="3692947"/>
            <a:ext cx="2634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회피하기 급급한 초기 플레이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2E5FC-7126-430A-B043-068D1E78F0EE}"/>
              </a:ext>
            </a:extLst>
          </p:cNvPr>
          <p:cNvSpPr txBox="1"/>
          <p:nvPr/>
        </p:nvSpPr>
        <p:spPr>
          <a:xfrm>
            <a:off x="4215256" y="3692947"/>
            <a:ext cx="989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결국은 죽음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76D7B-C286-423D-8429-82C1E81E2EF9}"/>
              </a:ext>
            </a:extLst>
          </p:cNvPr>
          <p:cNvSpPr txBox="1"/>
          <p:nvPr/>
        </p:nvSpPr>
        <p:spPr>
          <a:xfrm>
            <a:off x="547906" y="592453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받아들이고 </a:t>
            </a:r>
            <a:br>
              <a:rPr lang="en-US" altLang="ko-KR" sz="1200" dirty="0"/>
            </a:br>
            <a:r>
              <a:rPr lang="ko-KR" altLang="en-US" sz="1200" dirty="0"/>
              <a:t>문제를 해결하기 위한 방법을 고민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29A84-3C62-4831-8B64-991D2637ABDB}"/>
              </a:ext>
            </a:extLst>
          </p:cNvPr>
          <p:cNvSpPr txBox="1"/>
          <p:nvPr/>
        </p:nvSpPr>
        <p:spPr>
          <a:xfrm>
            <a:off x="3889849" y="5924530"/>
            <a:ext cx="1640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조금씩 성장하기 시작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6B6EA5-4D0F-4524-B36E-7D34240CED78}"/>
              </a:ext>
            </a:extLst>
          </p:cNvPr>
          <p:cNvGrpSpPr/>
          <p:nvPr/>
        </p:nvGrpSpPr>
        <p:grpSpPr>
          <a:xfrm>
            <a:off x="6718194" y="4421875"/>
            <a:ext cx="4424552" cy="1467832"/>
            <a:chOff x="6718194" y="4393882"/>
            <a:chExt cx="4424552" cy="14678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73D34B6-E468-4F05-AB8B-E1AD5EC41899}"/>
                </a:ext>
              </a:extLst>
            </p:cNvPr>
            <p:cNvGrpSpPr/>
            <p:nvPr/>
          </p:nvGrpSpPr>
          <p:grpSpPr>
            <a:xfrm>
              <a:off x="6718194" y="4452259"/>
              <a:ext cx="4424552" cy="1238376"/>
              <a:chOff x="6343825" y="4347478"/>
              <a:chExt cx="5173289" cy="1447937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ECF71F4A-8330-4D3A-804E-6481D7140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3825" y="4607703"/>
                <a:ext cx="1090624" cy="109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7A41DFED-3FCE-486F-85EF-FD35C8707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08" r="30350"/>
              <a:stretch/>
            </p:blipFill>
            <p:spPr bwMode="auto">
              <a:xfrm>
                <a:off x="7488370" y="4426078"/>
                <a:ext cx="704461" cy="1268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62C2D890-5250-48E7-B0EA-0BD7880F0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02" r="7510"/>
              <a:stretch/>
            </p:blipFill>
            <p:spPr bwMode="auto">
              <a:xfrm>
                <a:off x="10544367" y="4393882"/>
                <a:ext cx="972747" cy="1325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AA411DC0-18B6-4A63-BAD4-39F220C09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54" r="15865"/>
              <a:stretch/>
            </p:blipFill>
            <p:spPr bwMode="auto">
              <a:xfrm>
                <a:off x="9571620" y="4347478"/>
                <a:ext cx="972747" cy="1447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E5478433-5192-44F2-ACF3-7BD971FEF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56" r="13456"/>
            <a:stretch/>
          </p:blipFill>
          <p:spPr bwMode="auto">
            <a:xfrm>
              <a:off x="8358712" y="4393882"/>
              <a:ext cx="1113928" cy="146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744137D-1063-4A2B-BA0C-FA0017C40BBA}"/>
              </a:ext>
            </a:extLst>
          </p:cNvPr>
          <p:cNvSpPr txBox="1"/>
          <p:nvPr/>
        </p:nvSpPr>
        <p:spPr>
          <a:xfrm>
            <a:off x="6615152" y="5979932"/>
            <a:ext cx="454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생존에만 집중하지 않고 가치 있는 무언가를 게임에서 찾게 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9A799F-48D3-401C-9AA0-4032ED7A5F5D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06488D-7789-43B3-A59F-D5827C48151C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AA1CD3F-D9DD-4A26-AC33-8F4E9327A79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B609CF-C196-4DDD-9953-8FAB1869BADD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영속적 죽음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5A89249-E118-471E-BC8F-796D99088E54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33183C-05C9-4645-BAF7-61BACBA0A17F}"/>
              </a:ext>
            </a:extLst>
          </p:cNvPr>
          <p:cNvSpPr/>
          <p:nvPr/>
        </p:nvSpPr>
        <p:spPr>
          <a:xfrm>
            <a:off x="8005020" y="825248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2932DC-5EE6-4CA6-80E9-4E0F78C0D978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</a:t>
            </a:r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8844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환경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랜덤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>
                <a:solidFill>
                  <a:schemeClr val="tx1"/>
                </a:solidFill>
              </a:rPr>
              <a:t>영속적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영속적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00CFF4-F980-4143-AFEC-8092C0533CA9}"/>
              </a:ext>
            </a:extLst>
          </p:cNvPr>
          <p:cNvSpPr/>
          <p:nvPr/>
        </p:nvSpPr>
        <p:spPr>
          <a:xfrm>
            <a:off x="9887857" y="3666932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랜덤 생성에 대한 오해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배치하게 되면 컨텐츠의 볼륨이 깊어져 재미있을 것이라는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게임내 모든 요소를 랜덤 생성 요소로 만드는 것은 컨텐츠 볼륨이 늘어나는 것이 아니며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동시에 재미있지도 않다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생성하게 되면 기획자가 컨텐츠를 예상할 수 없게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생각해야하는 경우의 수가 기하 급수적으로 늘어나기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좋은 예시 게임으로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엔터</a:t>
            </a:r>
            <a:r>
              <a:rPr lang="ko-KR" altLang="en-US" sz="1000" dirty="0">
                <a:solidFill>
                  <a:schemeClr val="tx1"/>
                </a:solidFill>
              </a:rPr>
              <a:t> 더 건전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해당 게임은 게임내 고정된 구조물가 방크기에 랜덤으로 배치할 요소를 일부로 제한한다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대신 생성되는 방을 랜덤으로 불러와 생성되는 방에 대한 정보를 일부 유저에게 고정적으로 제공한다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215146" y="2471758"/>
            <a:ext cx="6494772" cy="412413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8"/>
            <a:ext cx="4509017" cy="574849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85051129"/>
              </p:ext>
            </p:extLst>
          </p:nvPr>
        </p:nvGraphicFramePr>
        <p:xfrm>
          <a:off x="5215146" y="2471758"/>
          <a:ext cx="6494771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1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앞으로 로그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(ROGUE-Like)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980937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51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8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215146" y="847408"/>
            <a:ext cx="6494772" cy="152323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6041"/>
              </p:ext>
            </p:extLst>
          </p:nvPr>
        </p:nvGraphicFramePr>
        <p:xfrm>
          <a:off x="5215147" y="847408"/>
          <a:ext cx="6494770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0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19098" y="938825"/>
            <a:ext cx="7566705" cy="17456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19098" y="5105284"/>
            <a:ext cx="7566705" cy="132200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2EDE2E-A5D8-46C6-9CC0-0081566A6A7E}"/>
              </a:ext>
            </a:extLst>
          </p:cNvPr>
          <p:cNvSpPr/>
          <p:nvPr/>
        </p:nvSpPr>
        <p:spPr>
          <a:xfrm>
            <a:off x="419098" y="2781704"/>
            <a:ext cx="11353801" cy="2188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091468" y="5111895"/>
            <a:ext cx="3681432" cy="131539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F226F4-DDB1-42A0-9A15-53A2947CF5F3}"/>
              </a:ext>
            </a:extLst>
          </p:cNvPr>
          <p:cNvSpPr/>
          <p:nvPr/>
        </p:nvSpPr>
        <p:spPr>
          <a:xfrm>
            <a:off x="8075556" y="939068"/>
            <a:ext cx="3697343" cy="17393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761716-6F2B-4B92-A0CE-60E22AFC6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8637" r="22513" b="9076"/>
          <a:stretch/>
        </p:blipFill>
        <p:spPr>
          <a:xfrm>
            <a:off x="6593012" y="5067183"/>
            <a:ext cx="511344" cy="7818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영속적 죽음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2BD9F3-63C5-46A2-A928-FED2B35FF846}"/>
              </a:ext>
            </a:extLst>
          </p:cNvPr>
          <p:cNvSpPr/>
          <p:nvPr/>
        </p:nvSpPr>
        <p:spPr>
          <a:xfrm>
            <a:off x="8075557" y="5105283"/>
            <a:ext cx="3697343" cy="134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C6E67E-478A-423B-B7DE-D23319F4F4E8}"/>
              </a:ext>
            </a:extLst>
          </p:cNvPr>
          <p:cNvGrpSpPr/>
          <p:nvPr/>
        </p:nvGrpSpPr>
        <p:grpSpPr>
          <a:xfrm>
            <a:off x="4374826" y="2851230"/>
            <a:ext cx="3281634" cy="2074549"/>
            <a:chOff x="4756269" y="2742666"/>
            <a:chExt cx="3745165" cy="23675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406A4F-9F22-48C8-AEEF-D1E24A0AF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39" t="10869" r="25555" b="50003"/>
            <a:stretch/>
          </p:blipFill>
          <p:spPr>
            <a:xfrm>
              <a:off x="4756269" y="2742666"/>
              <a:ext cx="3745163" cy="2089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15E793-9D49-4FAE-B92D-BB9B909B335C}"/>
                </a:ext>
              </a:extLst>
            </p:cNvPr>
            <p:cNvSpPr txBox="1"/>
            <p:nvPr/>
          </p:nvSpPr>
          <p:spPr>
            <a:xfrm>
              <a:off x="7313230" y="4829246"/>
              <a:ext cx="1188204" cy="2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오메가</a:t>
              </a:r>
              <a:r>
                <a:rPr lang="en-US" altLang="ko-KR" sz="1000" dirty="0"/>
                <a:t>(Omega)</a:t>
              </a:r>
              <a:endParaRPr lang="ko-KR" altLang="en-US" sz="1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4FA263-0380-4576-ABBA-5277E373CDEA}"/>
              </a:ext>
            </a:extLst>
          </p:cNvPr>
          <p:cNvGrpSpPr/>
          <p:nvPr/>
        </p:nvGrpSpPr>
        <p:grpSpPr>
          <a:xfrm>
            <a:off x="674095" y="2855603"/>
            <a:ext cx="3281632" cy="2075077"/>
            <a:chOff x="3967673" y="2739444"/>
            <a:chExt cx="3731790" cy="2359726"/>
          </a:xfrm>
        </p:grpSpPr>
        <p:pic>
          <p:nvPicPr>
            <p:cNvPr id="13" name="Picture 4" descr="nethack에 대한 이미지 검색결과">
              <a:extLst>
                <a:ext uri="{FF2B5EF4-FFF2-40B4-BE49-F238E27FC236}">
                  <a16:creationId xmlns:a16="http://schemas.microsoft.com/office/drawing/2014/main" id="{A82A2121-55C8-4B7A-AD8F-C02E944F9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673" y="2739444"/>
              <a:ext cx="3731790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B345F-21D1-40BE-ACF2-2F99C49C9FF9}"/>
                </a:ext>
              </a:extLst>
            </p:cNvPr>
            <p:cNvSpPr txBox="1"/>
            <p:nvPr/>
          </p:nvSpPr>
          <p:spPr>
            <a:xfrm>
              <a:off x="6612464" y="4829246"/>
              <a:ext cx="1086999" cy="26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넷핵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Nethack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31C563-1D05-4120-BCDC-174AFFCB9D01}"/>
              </a:ext>
            </a:extLst>
          </p:cNvPr>
          <p:cNvGrpSpPr/>
          <p:nvPr/>
        </p:nvGrpSpPr>
        <p:grpSpPr>
          <a:xfrm>
            <a:off x="8075557" y="2855830"/>
            <a:ext cx="3278243" cy="2086806"/>
            <a:chOff x="4252795" y="2739444"/>
            <a:chExt cx="3697343" cy="2353589"/>
          </a:xfrm>
        </p:grpSpPr>
        <p:pic>
          <p:nvPicPr>
            <p:cNvPr id="11" name="Picture 6" descr="ancient domains of mystery에 대한 이미지 검색결과">
              <a:extLst>
                <a:ext uri="{FF2B5EF4-FFF2-40B4-BE49-F238E27FC236}">
                  <a16:creationId xmlns:a16="http://schemas.microsoft.com/office/drawing/2014/main" id="{42FC8D0B-5694-43A5-AB2E-FF381451D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795" y="2739444"/>
              <a:ext cx="3697343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9C7E7-7200-4452-A9AA-BB9C2E635F9D}"/>
                </a:ext>
              </a:extLst>
            </p:cNvPr>
            <p:cNvSpPr txBox="1"/>
            <p:nvPr/>
          </p:nvSpPr>
          <p:spPr>
            <a:xfrm>
              <a:off x="7259934" y="4832019"/>
              <a:ext cx="690204" cy="26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ADOM</a:t>
              </a:r>
              <a:endParaRPr lang="ko-KR" altLang="en-US" sz="1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1017726"/>
            <a:ext cx="3068694" cy="1657493"/>
            <a:chOff x="8075557" y="938825"/>
            <a:chExt cx="3697343" cy="19970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2658170"/>
              <a:ext cx="1084404" cy="27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3247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203615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2773337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09FA37-7FD2-4543-A511-422B00640FCD}"/>
              </a:ext>
            </a:extLst>
          </p:cNvPr>
          <p:cNvGrpSpPr/>
          <p:nvPr/>
        </p:nvGrpSpPr>
        <p:grpSpPr>
          <a:xfrm>
            <a:off x="473246" y="763802"/>
            <a:ext cx="11236248" cy="1839439"/>
            <a:chOff x="473246" y="763802"/>
            <a:chExt cx="7040709" cy="249818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A32F260-B8AB-44CD-BD9B-A14E489E0A45}"/>
                </a:ext>
              </a:extLst>
            </p:cNvPr>
            <p:cNvSpPr/>
            <p:nvPr/>
          </p:nvSpPr>
          <p:spPr>
            <a:xfrm>
              <a:off x="473246" y="763803"/>
              <a:ext cx="7040709" cy="2498182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DCD3AB-2304-417E-98DF-6BF44C9D2B06}"/>
                </a:ext>
              </a:extLst>
            </p:cNvPr>
            <p:cNvSpPr/>
            <p:nvPr/>
          </p:nvSpPr>
          <p:spPr>
            <a:xfrm>
              <a:off x="479484" y="763802"/>
              <a:ext cx="7008923" cy="24981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베를린 해석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2008</a:t>
              </a:r>
              <a:r>
                <a:rPr lang="ko-KR" altLang="en-US" sz="1200" dirty="0">
                  <a:solidFill>
                    <a:schemeClr val="tx1"/>
                  </a:solidFill>
                </a:rPr>
                <a:t>년 독일 베를린에서 열린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컴퍼런스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에서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게임에 필수적인 요소들을 </a:t>
              </a:r>
              <a:r>
                <a:rPr lang="en-US" altLang="ko-KR" b="1" dirty="0">
                  <a:solidFill>
                    <a:srgbClr val="7030A0"/>
                  </a:solidFill>
                </a:rPr>
                <a:t>‘</a:t>
              </a:r>
              <a:r>
                <a:rPr lang="ko-KR" altLang="en-US" b="1" dirty="0">
                  <a:solidFill>
                    <a:srgbClr val="7030A0"/>
                  </a:solidFill>
                </a:rPr>
                <a:t>베를린 해석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 으로 발표했다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란 새로운 장르로서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단지 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로그와 비슷한 것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만이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ADOM,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Angband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Crawl,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Nethack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Rouge</a:t>
              </a:r>
              <a:r>
                <a:rPr lang="ko-KR" altLang="en-US" sz="1200" dirty="0">
                  <a:solidFill>
                    <a:schemeClr val="tx1"/>
                  </a:solidFill>
                </a:rPr>
                <a:t>을 예로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게임이 가지는 특징을 목록화 한다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아래 요소들을 </a:t>
              </a:r>
              <a:r>
                <a:rPr lang="ko-KR" altLang="en-US" sz="1600" b="1" dirty="0">
                  <a:solidFill>
                    <a:srgbClr val="7030A0"/>
                  </a:solidFill>
                </a:rPr>
                <a:t>로그 </a:t>
              </a:r>
              <a:r>
                <a:rPr lang="ko-KR" altLang="en-US" sz="1600" b="1" dirty="0" err="1">
                  <a:solidFill>
                    <a:srgbClr val="7030A0"/>
                  </a:solidFill>
                </a:rPr>
                <a:t>라이크</a:t>
              </a:r>
              <a:r>
                <a:rPr lang="ko-KR" altLang="en-US" sz="1600" b="1" dirty="0">
                  <a:solidFill>
                    <a:srgbClr val="7030A0"/>
                  </a:solidFill>
                </a:rPr>
                <a:t> 게임인지 결정하는 데 사용</a:t>
              </a:r>
              <a:r>
                <a:rPr lang="ko-KR" altLang="en-US" sz="1200" dirty="0">
                  <a:solidFill>
                    <a:schemeClr val="tx1"/>
                  </a:solidFill>
                </a:rPr>
                <a:t>할 수 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773336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AD8ACC-F3D6-4DD0-B2FD-BA6454FAFE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2" y="3031352"/>
            <a:ext cx="1565807" cy="1565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17E25-589F-43D9-92E6-9DE500067A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5" y="2943993"/>
            <a:ext cx="1740525" cy="174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1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없어도 되는 요소들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과거와 현재의 하드웨어 사양이 다른 점을 고려함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요소를 빼고 다른 장르와 콜라보가 가능함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756326-58F3-4018-97AC-8EC4EFE1386E}"/>
              </a:ext>
            </a:extLst>
          </p:cNvPr>
          <p:cNvGrpSpPr/>
          <p:nvPr/>
        </p:nvGrpSpPr>
        <p:grpSpPr>
          <a:xfrm>
            <a:off x="483201" y="5038188"/>
            <a:ext cx="11226293" cy="1141905"/>
            <a:chOff x="483201" y="5100275"/>
            <a:chExt cx="7040709" cy="290723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9A00752-D36B-4F46-A201-C45C281F31DB}"/>
                </a:ext>
              </a:extLst>
            </p:cNvPr>
            <p:cNvSpPr/>
            <p:nvPr/>
          </p:nvSpPr>
          <p:spPr>
            <a:xfrm>
              <a:off x="483201" y="5100278"/>
              <a:ext cx="7040709" cy="2907235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FFE886-7107-4275-A327-EDA950B98714}"/>
                </a:ext>
              </a:extLst>
            </p:cNvPr>
            <p:cNvSpPr/>
            <p:nvPr/>
          </p:nvSpPr>
          <p:spPr>
            <a:xfrm>
              <a:off x="489439" y="5100275"/>
              <a:ext cx="7034471" cy="2907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어느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요소가 누락되었다고 해서 특성 게임이 로그 </a:t>
              </a:r>
              <a:r>
                <a:rPr lang="ko-KR" altLang="en-US" sz="1200" b="1" dirty="0" err="1">
                  <a:solidFill>
                    <a:srgbClr val="7030A0"/>
                  </a:solidFill>
                </a:rPr>
                <a:t>라이크가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 아니라는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마찬가지로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몇 가지 요소를 갖고 있다고 해서 특정 게임이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만드는 목적은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커뮤니티가 개발자들이 배우고 익히는 것을 더 잘 이해할 수 있도록 돕기 위해서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개발자나 게임에 어떤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제약을 가하려고 하는 것은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F7CDC-5428-4FAC-99CA-01A9531EAAD3}"/>
              </a:ext>
            </a:extLst>
          </p:cNvPr>
          <p:cNvSpPr/>
          <p:nvPr/>
        </p:nvSpPr>
        <p:spPr>
          <a:xfrm>
            <a:off x="522511" y="902894"/>
            <a:ext cx="7395054" cy="349130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베를린 해석에서 정의한 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50A093-F58F-45A2-B9FE-9D160DAFB164}"/>
              </a:ext>
            </a:extLst>
          </p:cNvPr>
          <p:cNvGrpSpPr/>
          <p:nvPr/>
        </p:nvGrpSpPr>
        <p:grpSpPr>
          <a:xfrm>
            <a:off x="734928" y="1414856"/>
            <a:ext cx="6957668" cy="2776403"/>
            <a:chOff x="1892300" y="1522936"/>
            <a:chExt cx="8908324" cy="3554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565F5F-6624-45C1-BC7D-A37D77646C3F}"/>
                </a:ext>
              </a:extLst>
            </p:cNvPr>
            <p:cNvGrpSpPr/>
            <p:nvPr/>
          </p:nvGrpSpPr>
          <p:grpSpPr>
            <a:xfrm>
              <a:off x="6470789" y="2147888"/>
              <a:ext cx="4329835" cy="2304892"/>
              <a:chOff x="6655665" y="863599"/>
              <a:chExt cx="4329835" cy="2304892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6BAD36D-DC01-48DE-AA5B-1C941BB8B4CA}"/>
                  </a:ext>
                </a:extLst>
              </p:cNvPr>
              <p:cNvSpPr/>
              <p:nvPr/>
            </p:nvSpPr>
            <p:spPr>
              <a:xfrm>
                <a:off x="6655665" y="863599"/>
                <a:ext cx="4329835" cy="2304892"/>
              </a:xfrm>
              <a:prstGeom prst="rect">
                <a:avLst/>
              </a:prstGeom>
              <a:solidFill>
                <a:srgbClr val="A9D18E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낮은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8FE1257-8503-49C1-8600-5DF871A1F357}"/>
                  </a:ext>
                </a:extLst>
              </p:cNvPr>
              <p:cNvSpPr/>
              <p:nvPr/>
            </p:nvSpPr>
            <p:spPr>
              <a:xfrm>
                <a:off x="6852498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싱글 플레이 캐릭터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2083156-0F23-451C-9EF7-285AB3E7D97C}"/>
                  </a:ext>
                </a:extLst>
              </p:cNvPr>
              <p:cNvSpPr/>
              <p:nvPr/>
            </p:nvSpPr>
            <p:spPr>
              <a:xfrm>
                <a:off x="6852498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플레이어와 동일한 환경의 몬스터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48DA819-1401-4FE0-A66C-197379E20151}"/>
                  </a:ext>
                </a:extLst>
              </p:cNvPr>
              <p:cNvSpPr/>
              <p:nvPr/>
            </p:nvSpPr>
            <p:spPr>
              <a:xfrm>
                <a:off x="6852498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전술 기반 도전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C2D24AA-A1B6-40BF-85A2-B41A6BFFAB7F}"/>
                  </a:ext>
                </a:extLst>
              </p:cNvPr>
              <p:cNvSpPr/>
              <p:nvPr/>
            </p:nvSpPr>
            <p:spPr>
              <a:xfrm>
                <a:off x="8903366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던전 구성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21F1303-A544-48EF-85F8-A3B88953895C}"/>
                  </a:ext>
                </a:extLst>
              </p:cNvPr>
              <p:cNvSpPr/>
              <p:nvPr/>
            </p:nvSpPr>
            <p:spPr>
              <a:xfrm>
                <a:off x="8903366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숫자 표현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1C8E33A-6C12-43A4-A3D2-15E67C24EC48}"/>
                </a:ext>
              </a:extLst>
            </p:cNvPr>
            <p:cNvGrpSpPr/>
            <p:nvPr/>
          </p:nvGrpSpPr>
          <p:grpSpPr>
            <a:xfrm>
              <a:off x="1892300" y="1522936"/>
              <a:ext cx="4329835" cy="3554797"/>
              <a:chOff x="1892300" y="863599"/>
              <a:chExt cx="4329835" cy="355479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F5ACA20-9F72-491D-B78A-F7F7910DAC45}"/>
                  </a:ext>
                </a:extLst>
              </p:cNvPr>
              <p:cNvSpPr/>
              <p:nvPr/>
            </p:nvSpPr>
            <p:spPr>
              <a:xfrm>
                <a:off x="1892300" y="863599"/>
                <a:ext cx="4329835" cy="3554797"/>
              </a:xfrm>
              <a:prstGeom prst="rect">
                <a:avLst/>
              </a:prstGeom>
              <a:solidFill>
                <a:srgbClr val="A9D18E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높은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BBF90A3-BAC7-4D5B-9067-187A1C6575B2}"/>
                  </a:ext>
                </a:extLst>
              </p:cNvPr>
              <p:cNvSpPr/>
              <p:nvPr/>
            </p:nvSpPr>
            <p:spPr>
              <a:xfrm>
                <a:off x="4198185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랜덤 맵 생성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C4BA8D6-2DFA-4C1F-A48B-C7BAADC26494}"/>
                  </a:ext>
                </a:extLst>
              </p:cNvPr>
              <p:cNvSpPr/>
              <p:nvPr/>
            </p:nvSpPr>
            <p:spPr>
              <a:xfrm>
                <a:off x="4198185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영속적 죽음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258916-BD9F-49E9-AA25-6171E41C2CC9}"/>
                  </a:ext>
                </a:extLst>
              </p:cNvPr>
              <p:cNvSpPr/>
              <p:nvPr/>
            </p:nvSpPr>
            <p:spPr>
              <a:xfrm>
                <a:off x="2083749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그리드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AEF267-CC03-433C-B7C4-1AF527C8D4FC}"/>
                  </a:ext>
                </a:extLst>
              </p:cNvPr>
              <p:cNvSpPr/>
              <p:nvPr/>
            </p:nvSpPr>
            <p:spPr>
              <a:xfrm>
                <a:off x="2083749" y="3168491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비 </a:t>
                </a: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모달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형식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4D3695-0159-49CC-9DF2-F132CF13D3E0}"/>
                  </a:ext>
                </a:extLst>
              </p:cNvPr>
              <p:cNvSpPr/>
              <p:nvPr/>
            </p:nvSpPr>
            <p:spPr>
              <a:xfrm>
                <a:off x="2083749" y="3760854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복잡성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668AC1B-4EE4-4DF4-B4D7-84C1AE833CEA}"/>
                  </a:ext>
                </a:extLst>
              </p:cNvPr>
              <p:cNvSpPr/>
              <p:nvPr/>
            </p:nvSpPr>
            <p:spPr>
              <a:xfrm>
                <a:off x="4198185" y="3436867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자원관리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5516576-DBE9-4C60-B7CA-9AFD19AA72A9}"/>
                  </a:ext>
                </a:extLst>
              </p:cNvPr>
              <p:cNvSpPr/>
              <p:nvPr/>
            </p:nvSpPr>
            <p:spPr>
              <a:xfrm>
                <a:off x="2090154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핵 앤 슬래시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9C553E-9807-498E-886C-A8CD8C82BC79}"/>
                  </a:ext>
                </a:extLst>
              </p:cNvPr>
              <p:cNvSpPr/>
              <p:nvPr/>
            </p:nvSpPr>
            <p:spPr>
              <a:xfrm>
                <a:off x="4198185" y="284604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식별 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1D2450-0C6C-48D1-BAA4-CC8A51DC7BFD}"/>
                  </a:ext>
                </a:extLst>
              </p:cNvPr>
              <p:cNvSpPr/>
              <p:nvPr/>
            </p:nvSpPr>
            <p:spPr>
              <a:xfrm>
                <a:off x="2090154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턴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7F02269-419B-4084-9990-E0E46F4192B3}"/>
                  </a:ext>
                </a:extLst>
              </p:cNvPr>
              <p:cNvSpPr/>
              <p:nvPr/>
            </p:nvSpPr>
            <p:spPr>
              <a:xfrm>
                <a:off x="4108337" y="1579363"/>
                <a:ext cx="2051164" cy="2424534"/>
              </a:xfrm>
              <a:prstGeom prst="rect">
                <a:avLst/>
              </a:prstGeom>
              <a:noFill/>
              <a:ln w="508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6B6E47-6C2B-4EF4-982A-5A0BF5AB64E8}"/>
              </a:ext>
            </a:extLst>
          </p:cNvPr>
          <p:cNvSpPr/>
          <p:nvPr/>
        </p:nvSpPr>
        <p:spPr>
          <a:xfrm>
            <a:off x="8071217" y="913333"/>
            <a:ext cx="3594148" cy="527987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간략한 설명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턴 기반 </a:t>
            </a:r>
            <a:r>
              <a:rPr lang="en-US" altLang="ko-KR" sz="1000" dirty="0">
                <a:solidFill>
                  <a:schemeClr val="tx1"/>
                </a:solidFill>
              </a:rPr>
              <a:t>: 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 </a:t>
            </a:r>
            <a:r>
              <a:rPr lang="ko-KR" altLang="en-US" sz="1000" dirty="0">
                <a:solidFill>
                  <a:schemeClr val="tx1"/>
                </a:solidFill>
              </a:rPr>
              <a:t>사양의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것이 일반화되어 정리된 것이 아니냐는 비판이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핵 앤 슬래시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플레이어와 게임 세계의 경쟁으로 게임내 몬스터 간의 세력 다툼 또는 적대 관계는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오로지 플레이어와 다수의 몬스터의 대결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그리드 기반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격자를 뜻하는 영어로 칸 기반 상하좌우 이동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공격만 가능한 것을 의미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던전에 배치되는 방과 구조물 등 모든 것이 칸 기반으로 생성된다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비 </a:t>
            </a:r>
            <a:r>
              <a:rPr lang="ko-KR" altLang="en-US" sz="1000" dirty="0" err="1">
                <a:solidFill>
                  <a:schemeClr val="tx1"/>
                </a:solidFill>
              </a:rPr>
              <a:t>모달</a:t>
            </a:r>
            <a:r>
              <a:rPr lang="ko-KR" altLang="en-US" sz="1000" dirty="0">
                <a:solidFill>
                  <a:schemeClr val="tx1"/>
                </a:solidFill>
              </a:rPr>
              <a:t> 형식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던전에서 할 수 있는 행동 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공격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대쉬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막기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등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들은 던전 밖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어디에서나 사용할 수 있어야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복잡성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아이템과 아이템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아이템과 구조물의 시너지가 복잡하게 얽혀 있어야 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그것을 하나하나 찾아가는 것이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플레이 즐거움 중 하나라 설명함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ko-KR" altLang="en-US" sz="10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46C36A-BBE6-4615-82F5-C7216827EF73}"/>
              </a:ext>
            </a:extLst>
          </p:cNvPr>
          <p:cNvSpPr/>
          <p:nvPr/>
        </p:nvSpPr>
        <p:spPr>
          <a:xfrm>
            <a:off x="522511" y="4551841"/>
            <a:ext cx="7395054" cy="1641369"/>
          </a:xfrm>
          <a:prstGeom prst="roundRect">
            <a:avLst>
              <a:gd name="adj" fmla="val 131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장르의 핵심 요소인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랜덤 맵 생성</a:t>
            </a:r>
            <a:r>
              <a:rPr lang="en-US" altLang="ko-KR" sz="1200" dirty="0">
                <a:solidFill>
                  <a:schemeClr val="tx1"/>
                </a:solidFill>
              </a:rPr>
              <a:t>‘, ‘</a:t>
            </a:r>
            <a:r>
              <a:rPr lang="ko-KR" altLang="en-US" sz="1200" dirty="0">
                <a:solidFill>
                  <a:schemeClr val="tx1"/>
                </a:solidFill>
              </a:rPr>
              <a:t>영속적 죽음</a:t>
            </a:r>
            <a:r>
              <a:rPr lang="en-US" altLang="ko-KR" sz="1200" dirty="0">
                <a:solidFill>
                  <a:schemeClr val="tx1"/>
                </a:solidFill>
              </a:rPr>
              <a:t>‘, </a:t>
            </a:r>
            <a:r>
              <a:rPr lang="ko-KR" altLang="en-US" sz="1200" dirty="0">
                <a:solidFill>
                  <a:schemeClr val="tx1"/>
                </a:solidFill>
              </a:rPr>
              <a:t>자원관리</a:t>
            </a:r>
            <a:r>
              <a:rPr lang="en-US" altLang="ko-KR" sz="1200" dirty="0">
                <a:solidFill>
                  <a:schemeClr val="tx1"/>
                </a:solidFill>
              </a:rPr>
              <a:t>’, ‘</a:t>
            </a:r>
            <a:r>
              <a:rPr lang="ko-KR" altLang="en-US" sz="1200" dirty="0">
                <a:solidFill>
                  <a:schemeClr val="tx1"/>
                </a:solidFill>
              </a:rPr>
              <a:t>탐험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요소들의 경우 다른 장르의 특징을 사용해도 무방하다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하지만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위에 정리하기로 한 요소들이 없으면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장르라고 하기에는 매우 부족하다고 판단했다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54286" y="3372647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 err="1">
                <a:solidFill>
                  <a:schemeClr val="tx1"/>
                </a:solidFill>
              </a:rPr>
              <a:t>다키스트</a:t>
            </a:r>
            <a:r>
              <a:rPr lang="ko-KR" altLang="en-US" sz="1600" b="1" dirty="0">
                <a:solidFill>
                  <a:schemeClr val="tx1"/>
                </a:solidFill>
              </a:rPr>
              <a:t> 던전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명의 캐릭터를 조합해 파티를 구성해 던전을 탐험하는 게임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파티원이 사망하게 되면 부활시킬 수 없다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유저가 사용하는 캐릭터가 모두 사망할 때까지 게임이 진행된다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유저가 사용할 수 있는 캐릭터가 없어지면 진행사항이 모두 초기화되어 다시 처음부터 시작해야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7948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423781"/>
            <a:ext cx="11233032" cy="183875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372646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영속적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29835"/>
              </p:ext>
            </p:extLst>
          </p:nvPr>
        </p:nvGraphicFramePr>
        <p:xfrm>
          <a:off x="479484" y="1686470"/>
          <a:ext cx="11233032" cy="131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1337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영속적 죽음의 정의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플레이어에게 임의의 세이브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로드를 허용하지 않는다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좋지 않은 행동 결과가 나왔다고 이전 세이브를 불러와 재시도 하는 것이 불가능하다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죽으면 당시 캐릭터의 성장치와 아이템을 모두 잃는다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결정을 되돌릴 수 없다는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사망의 페널티가 크다는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특유의 긴장감과 신중한 선택의 필요성을 제공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11" name="Picture 2" descr="로그라이크 게임 캐릭터 사망에 대한 이미지 검색결과">
            <a:extLst>
              <a:ext uri="{FF2B5EF4-FFF2-40B4-BE49-F238E27FC236}">
                <a16:creationId xmlns:a16="http://schemas.microsoft.com/office/drawing/2014/main" id="{C990F948-A40C-4927-BC80-6AD798F3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1" y="3695195"/>
            <a:ext cx="3549591" cy="20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7B9DD0-046D-435A-9A0A-20CFE540CEE2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3B796A-C235-4C25-85BA-43119CC7CA8E}"/>
              </a:ext>
            </a:extLst>
          </p:cNvPr>
          <p:cNvSpPr/>
          <p:nvPr/>
        </p:nvSpPr>
        <p:spPr>
          <a:xfrm>
            <a:off x="479484" y="1423781"/>
            <a:ext cx="11233032" cy="182424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763C52-88D8-448A-A395-EC57FEB60131}"/>
              </a:ext>
            </a:extLst>
          </p:cNvPr>
          <p:cNvSpPr/>
          <p:nvPr/>
        </p:nvSpPr>
        <p:spPr>
          <a:xfrm>
            <a:off x="479484" y="3381111"/>
            <a:ext cx="46640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75AE9B-FAB8-4637-A383-B78AD00ABB7A}"/>
              </a:ext>
            </a:extLst>
          </p:cNvPr>
          <p:cNvSpPr/>
          <p:nvPr/>
        </p:nvSpPr>
        <p:spPr>
          <a:xfrm>
            <a:off x="5295900" y="3381111"/>
            <a:ext cx="64166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 err="1">
                <a:solidFill>
                  <a:schemeClr val="tx1"/>
                </a:solidFill>
              </a:rPr>
              <a:t>엔터</a:t>
            </a:r>
            <a:r>
              <a:rPr lang="ko-KR" altLang="en-US" sz="1600" b="1" dirty="0">
                <a:solidFill>
                  <a:schemeClr val="tx1"/>
                </a:solidFill>
              </a:rPr>
              <a:t> 더 건전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모든 요소가 랜덤으로 생성 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고정된 방 리소스에 배치되는 일부 구조물만 랜덤으로 배치된다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또한 이러한 방들이 배치되는 순서 또한 랜덤이라 플레이어 입장에서 반복플레이의 경험으로 매번 새로운 환경을 만나게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동일한 스테이지이지만 전혀 다른 방 구성을 가지고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07668D-49E5-4D94-A445-04C682C56EA7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24D023-13E6-4B64-9A47-57DCFDB52C4E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DB8681-BD02-46AD-A2A3-3685F0A6489D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431573"/>
              </p:ext>
            </p:extLst>
          </p:nvPr>
        </p:nvGraphicFramePr>
        <p:xfrm>
          <a:off x="479484" y="1577124"/>
          <a:ext cx="11233032" cy="161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52896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생성의 정의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던전 구조와 아이템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NPC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등의 배치가 완전히 랜덤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하게 이루어진다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죽음과 함께 시너지를 발휘한다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대부분의 게임은 죽음 이후 이전에 플레이했던 던전을 반복적으로 플레이하게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경우 랜덤 생성되는 맴과 기타 요소들 덕분에 반복 플레이가 지루하게 느껴지는 것을 방지할 수 있었다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플레이에 큰 영향을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극단적인 예로 운이 너무 잘 따라줘 쉽게 클리어 할 수 도 있으며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반대로 운이 너무 없어 얼마 가지 못하고 죽는 경우도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2B6421-0B75-44C6-8EFB-2CBF072DCD99}"/>
              </a:ext>
            </a:extLst>
          </p:cNvPr>
          <p:cNvGrpSpPr/>
          <p:nvPr/>
        </p:nvGrpSpPr>
        <p:grpSpPr>
          <a:xfrm>
            <a:off x="580796" y="3813989"/>
            <a:ext cx="4448404" cy="1780780"/>
            <a:chOff x="1837867" y="1693862"/>
            <a:chExt cx="11373308" cy="4552950"/>
          </a:xfrm>
        </p:grpSpPr>
        <p:pic>
          <p:nvPicPr>
            <p:cNvPr id="11" name="그림 10" descr="모니터, 검은색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F3265038-867A-4F7F-B58D-ED7147F1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7" r="15400"/>
            <a:stretch/>
          </p:blipFill>
          <p:spPr>
            <a:xfrm>
              <a:off x="1837867" y="1693862"/>
              <a:ext cx="5591634" cy="4552950"/>
            </a:xfrm>
            <a:prstGeom prst="rect">
              <a:avLst/>
            </a:prstGeom>
          </p:spPr>
        </p:pic>
        <p:pic>
          <p:nvPicPr>
            <p:cNvPr id="13" name="그림 12" descr="모니터, 컴퓨터, 화면, 검은색이(가) 표시된 사진&#10;&#10;자동 생성된 설명">
              <a:extLst>
                <a:ext uri="{FF2B5EF4-FFF2-40B4-BE49-F238E27FC236}">
                  <a16:creationId xmlns:a16="http://schemas.microsoft.com/office/drawing/2014/main" id="{E09D851D-639B-4A10-8DB4-3A2A3279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7" r="15548"/>
            <a:stretch/>
          </p:blipFill>
          <p:spPr>
            <a:xfrm>
              <a:off x="7639050" y="1693862"/>
              <a:ext cx="5572125" cy="455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5C5C56-4FBD-4CFA-8EEB-10552C39AE5F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DC3D00-DB86-4F4A-9DBD-D3AE82F4CAF6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49DF7D-AEE6-4593-83B9-DD490DB15E3A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51EE5C-5FC6-49EC-9AA3-68666AF76C6A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1D0C36-8292-4684-A34B-E07E6A6940A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던 그리드의 식별 요소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아이템을 획득하기 전까지 어떤 아이템이 있는 지와 어떤 효과가 부여된 아이템이지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획득 시 직접 인벤토리에 들어가 아이템의 속성값을 확인하기 전까지 사용 여부를 판단하기 어렵다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 좋게 높은 등급의 아이템을 획득하더라도 부여된 효과 값이 좋지 않은 경우 플레이어는 과감하게 아이템을 버리게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던전을 클리어 한 후 상자를 통해 아이템을 획득하게 된 경우 습관적으로 인벤토리에 들어가 속성값을 확인하는 등의 플레이 방식에 익숙해 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15E5C6-CBC6-42B6-AA16-E62800B20BB3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27D686-CE6B-40E0-8E34-FDD1E6C86EB3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/>
        </p:nvGraphicFramePr>
        <p:xfrm>
          <a:off x="479484" y="1549510"/>
          <a:ext cx="11233032" cy="159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17513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아이템의 경우 처음 획득 시 효과나 능력치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소모성 아이템의 경우 종류 까지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감춰져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감별하거나 효과를 직접 발동하기 전까지 절대로 아이템의 기능을 알 수 없다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요소를 아이템에만 국한 되어 사용되는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몬스터의 행동 패턴을 직접 경험하지 않으면 알 수 없는 것 또한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진행하지 않은 방에 대한 정보를 유저에게 주지 않는 것도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요소는 활용하기 나름이며 이후 자원관리와 시너지를 발휘해 탐험 욕구를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4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0FE3673-7AA2-494D-81D0-08D1FB82C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4"/>
          <a:stretch/>
        </p:blipFill>
        <p:spPr>
          <a:xfrm>
            <a:off x="596900" y="3708290"/>
            <a:ext cx="3543300" cy="19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7030</TotalTime>
  <Words>2302</Words>
  <Application>Microsoft Office PowerPoint</Application>
  <PresentationFormat>와이드스크린</PresentationFormat>
  <Paragraphs>305</Paragraphs>
  <Slides>19</Slides>
  <Notes>9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로그라이크 장르 분석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로그-라이크(ROGUE-Like)를 개발한다면?</vt:lpstr>
      <vt:lpstr>로그-라이크(ROGUE-Like)의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462</cp:revision>
  <dcterms:created xsi:type="dcterms:W3CDTF">2019-10-07T05:13:37Z</dcterms:created>
  <dcterms:modified xsi:type="dcterms:W3CDTF">2019-12-16T16:37:19Z</dcterms:modified>
</cp:coreProperties>
</file>